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sldIdLst>
    <p:sldId id="258" r:id="rId2"/>
    <p:sldId id="268" r:id="rId3"/>
    <p:sldId id="270" r:id="rId4"/>
    <p:sldId id="271" r:id="rId5"/>
    <p:sldId id="272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한동현" initials="한" lastIdx="1" clrIdx="0">
    <p:extLst>
      <p:ext uri="{19B8F6BF-5375-455C-9EA6-DF929625EA0E}">
        <p15:presenceInfo xmlns:p15="http://schemas.microsoft.com/office/powerpoint/2012/main" userId="한동현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5" autoAdjust="0"/>
    <p:restoredTop sz="87834" autoAdjust="0"/>
  </p:normalViewPr>
  <p:slideViewPr>
    <p:cSldViewPr snapToGrid="0">
      <p:cViewPr>
        <p:scale>
          <a:sx n="125" d="100"/>
          <a:sy n="125" d="100"/>
        </p:scale>
        <p:origin x="564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8" d="100"/>
          <a:sy n="98" d="100"/>
        </p:scale>
        <p:origin x="441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4F3803-FCDE-4E49-BEE8-1D0AA57BC22C}" type="datetimeFigureOut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09FEC2-E03A-4AE0-A376-EF4F600C00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947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0524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29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2160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297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395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5434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948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9846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218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76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483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235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뮤는 평균</a:t>
            </a:r>
            <a:r>
              <a:rPr lang="en-US" altLang="ko-KR" dirty="0"/>
              <a:t>(mean)</a:t>
            </a:r>
            <a:r>
              <a:rPr lang="ko-KR" altLang="en-US" dirty="0"/>
              <a:t>을 구하는 함수</a:t>
            </a:r>
            <a:r>
              <a:rPr lang="en-US" altLang="ko-KR" dirty="0"/>
              <a:t>, </a:t>
            </a:r>
            <a:r>
              <a:rPr lang="ko-KR" altLang="en-US" dirty="0"/>
              <a:t>시그마는 분산</a:t>
            </a:r>
            <a:r>
              <a:rPr lang="en-US" altLang="ko-KR" dirty="0"/>
              <a:t>(variance)</a:t>
            </a:r>
            <a:r>
              <a:rPr lang="ko-KR" altLang="en-US" dirty="0"/>
              <a:t>을 구하는 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507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Mapping</a:t>
            </a:r>
            <a:r>
              <a:rPr lang="ko-KR" altLang="en-US" dirty="0"/>
              <a:t> </a:t>
            </a:r>
            <a:r>
              <a:rPr lang="en-US" altLang="ko-KR" dirty="0"/>
              <a:t>network</a:t>
            </a:r>
            <a:r>
              <a:rPr lang="ko-KR" altLang="en-US" dirty="0"/>
              <a:t>가 왜 필요한지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Gaussian Noise</a:t>
            </a:r>
            <a:r>
              <a:rPr lang="ko-KR" altLang="en-US" dirty="0"/>
              <a:t>가 어떻게 디테일한 표현을 관장하는지는 다음 </a:t>
            </a:r>
            <a:r>
              <a:rPr lang="en-US" altLang="ko-KR" dirty="0"/>
              <a:t>3</a:t>
            </a:r>
            <a:r>
              <a:rPr lang="ko-KR" altLang="en-US" dirty="0"/>
              <a:t>장에서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2558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984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161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9FEC2-E03A-4AE0-A376-EF4F600C007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154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3888" y="1491296"/>
            <a:ext cx="7886700" cy="955812"/>
          </a:xfrm>
        </p:spPr>
        <p:txBody>
          <a:bodyPr anchor="ctr" anchorCtr="0">
            <a:normAutofit/>
          </a:bodyPr>
          <a:lstStyle>
            <a:lvl1pPr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cxnSp>
        <p:nvCxnSpPr>
          <p:cNvPr id="8" name="직선 연결선 7"/>
          <p:cNvCxnSpPr/>
          <p:nvPr userDrawn="1"/>
        </p:nvCxnSpPr>
        <p:spPr>
          <a:xfrm flipV="1">
            <a:off x="623888" y="2447109"/>
            <a:ext cx="7886700" cy="29227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1370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F3853-045D-40B1-82A2-45D776B2E9AC}" type="datetime1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6103-5126-4115-869A-A1AF11FD5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011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0C7ED-5BF3-4D03-B896-DAF14C40C429}" type="datetime1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6103-5126-4115-869A-A1AF11FD5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23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22217" y="195943"/>
            <a:ext cx="8499566" cy="761999"/>
          </a:xfrm>
        </p:spPr>
        <p:txBody>
          <a:bodyPr>
            <a:normAutofit/>
          </a:bodyPr>
          <a:lstStyle>
            <a:lvl1pPr>
              <a:defRPr sz="3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22217" y="1271450"/>
            <a:ext cx="8499566" cy="5033555"/>
          </a:xfrm>
        </p:spPr>
        <p:txBody>
          <a:bodyPr>
            <a:normAutofit/>
          </a:bodyPr>
          <a:lstStyle>
            <a:lvl1pPr marL="266700" indent="-266700" latinLnBrk="0">
              <a:buSzPct val="100000"/>
              <a:buFont typeface="Wingdings 2" panose="05020102010507070707" pitchFamily="18" charset="2"/>
              <a:buChar char=""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685800" indent="-228600" latinLnBrk="0">
              <a:buFont typeface="Wingdings 2" panose="05020102010507070707" pitchFamily="18" charset="2"/>
              <a:buChar char=""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0">
              <a:buFont typeface="Calibri" panose="020F0502020204030204" pitchFamily="34" charset="0"/>
              <a:buChar char="‒"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0">
              <a:buFont typeface="맑은 고딕" panose="020B0503020000020004" pitchFamily="50" charset="-127"/>
              <a:buChar char="〮"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0">
              <a:buFont typeface="Wingdings 2" panose="05020102010507070707" pitchFamily="18" charset="2"/>
              <a:buChar char=""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49" y="6430369"/>
            <a:ext cx="2363833" cy="365125"/>
          </a:xfrm>
        </p:spPr>
        <p:txBody>
          <a:bodyPr/>
          <a:lstStyle/>
          <a:p>
            <a:fld id="{96F6E33C-608B-4FE7-86A1-D0D7EE07B18B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22217" y="969537"/>
            <a:ext cx="8499566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89" t="71892" r="3525"/>
          <a:stretch/>
        </p:blipFill>
        <p:spPr>
          <a:xfrm>
            <a:off x="316507" y="6365966"/>
            <a:ext cx="1593439" cy="4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8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6D90-1A0C-4670-BB78-48B232EF3EED}" type="datetime1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6103-5126-4115-869A-A1AF11FD5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450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D312-FD9F-42DF-A41F-79D2D6FCCFFE}" type="datetime1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6103-5126-4115-869A-A1AF11FD5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001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93FE-21E4-4CBA-98A7-40F152473B58}" type="datetime1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6103-5126-4115-869A-A1AF11FD5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459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4D4AE-924E-460B-90D3-F4B7C0D5F8E2}" type="datetime1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6103-5126-4115-869A-A1AF11FD5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730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4FF2B-25BB-429C-A6B2-359C6B75F068}" type="datetime1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6103-5126-4115-869A-A1AF11FD5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244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237FB-2700-4EDB-98DB-0207F05EBC6C}" type="datetime1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6103-5126-4115-869A-A1AF11FD5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606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EED21-1ECB-41CD-A690-9F83AA2A7757}" type="datetime1">
              <a:rPr lang="ko-KR" altLang="en-US" smtClean="0"/>
              <a:t>2022-01-20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06103-5126-4115-869A-A1AF11FD5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391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</a:defRPr>
            </a:lvl1pPr>
          </a:lstStyle>
          <a:p>
            <a:fld id="{E91ECCF3-1E80-4EFC-B9F8-E76FB6BDBE51}" type="datetime1">
              <a:rPr lang="ko-KR" altLang="en-US" smtClean="0"/>
              <a:pPr/>
              <a:t>2022-01-20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</a:defRPr>
            </a:lvl1pPr>
          </a:lstStyle>
          <a:p>
            <a:fld id="{D1306103-5126-4115-869A-A1AF11FD5C0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7509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부제목 1"/>
          <p:cNvSpPr>
            <a:spLocks noGrp="1"/>
          </p:cNvSpPr>
          <p:nvPr>
            <p:ph type="subTitle" idx="1"/>
          </p:nvPr>
        </p:nvSpPr>
        <p:spPr>
          <a:xfrm>
            <a:off x="1143000" y="3822428"/>
            <a:ext cx="7367588" cy="1934760"/>
          </a:xfrm>
        </p:spPr>
        <p:txBody>
          <a:bodyPr>
            <a:noAutofit/>
          </a:bodyPr>
          <a:lstStyle/>
          <a:p>
            <a:pPr lvl="0" algn="r" latinLnBrk="0">
              <a:lnSpc>
                <a:spcPct val="100000"/>
              </a:lnSpc>
              <a:defRPr/>
            </a:pPr>
            <a:r>
              <a:rPr lang="en-US" altLang="ko-KR" sz="18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2021. 1. 21</a:t>
            </a:r>
          </a:p>
          <a:p>
            <a:pPr lvl="0" algn="r" latinLnBrk="0">
              <a:lnSpc>
                <a:spcPct val="100000"/>
              </a:lnSpc>
              <a:defRPr/>
            </a:pPr>
            <a:r>
              <a:rPr lang="en-US" altLang="ko-KR" sz="18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Dong-Hyun</a:t>
            </a:r>
            <a:r>
              <a:rPr lang="ko-KR" altLang="en-US" sz="18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en-US" altLang="ko-KR" sz="18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Han</a:t>
            </a:r>
          </a:p>
          <a:p>
            <a:pPr lvl="0" algn="r" latinLnBrk="0">
              <a:lnSpc>
                <a:spcPct val="100000"/>
              </a:lnSpc>
              <a:defRPr/>
            </a:pPr>
            <a:r>
              <a:rPr lang="en-US" altLang="ko-KR" sz="18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Division of AI Computer Science &amp; Engineering</a:t>
            </a:r>
          </a:p>
          <a:p>
            <a:pPr lvl="0" algn="r" latinLnBrk="0">
              <a:lnSpc>
                <a:spcPct val="100000"/>
              </a:lnSpc>
              <a:defRPr/>
            </a:pPr>
            <a:r>
              <a:rPr lang="en-US" altLang="ko-KR" sz="18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Kyonggi University</a:t>
            </a:r>
            <a:endParaRPr lang="ko-KR" altLang="en-US" sz="1800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endParaRPr lang="ko-KR" altLang="en-US" sz="1800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Style-GAN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89" t="71892" r="3525"/>
          <a:stretch/>
        </p:blipFill>
        <p:spPr>
          <a:xfrm>
            <a:off x="316507" y="6365966"/>
            <a:ext cx="1593439" cy="4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84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Properties of the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4249783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3.1 Style</a:t>
            </a:r>
            <a:r>
              <a:rPr lang="ko-KR" altLang="en-US" dirty="0"/>
              <a:t> </a:t>
            </a:r>
            <a:r>
              <a:rPr lang="en-US" altLang="ko-KR" dirty="0"/>
              <a:t>mixing</a:t>
            </a:r>
          </a:p>
          <a:p>
            <a:endParaRPr lang="en-US" altLang="ko-KR" dirty="0"/>
          </a:p>
          <a:p>
            <a:pPr lvl="1"/>
            <a:r>
              <a:rPr lang="en-US" altLang="ko-KR" dirty="0"/>
              <a:t>4~8 resolution</a:t>
            </a:r>
            <a:r>
              <a:rPr lang="ko-KR" altLang="en-US" dirty="0"/>
              <a:t>은 전체적인 이미지의 </a:t>
            </a:r>
            <a:r>
              <a:rPr lang="en-US" altLang="ko-KR" dirty="0"/>
              <a:t>style(pose, face shape, eye glass)</a:t>
            </a:r>
            <a:r>
              <a:rPr lang="ko-KR" altLang="en-US" dirty="0"/>
              <a:t>을 관장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16~32 resolution</a:t>
            </a:r>
            <a:r>
              <a:rPr lang="ko-KR" altLang="en-US" dirty="0"/>
              <a:t>은 중간단계의 </a:t>
            </a:r>
            <a:r>
              <a:rPr lang="en-US" altLang="ko-KR" dirty="0"/>
              <a:t>style(hair style, eye open/closed)</a:t>
            </a:r>
            <a:r>
              <a:rPr lang="ko-KR" altLang="en-US" dirty="0"/>
              <a:t>을 관장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64~1024 resolution</a:t>
            </a:r>
            <a:r>
              <a:rPr lang="ko-KR" altLang="en-US" dirty="0"/>
              <a:t>은 </a:t>
            </a:r>
            <a:r>
              <a:rPr lang="en-US" altLang="ko-KR" dirty="0"/>
              <a:t>color scheme &amp; microstructure</a:t>
            </a:r>
            <a:r>
              <a:rPr lang="ko-KR" altLang="en-US" dirty="0"/>
              <a:t>를 관장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FA1CBF3-AE31-4F43-9C91-4747A8C342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429"/>
          <a:stretch/>
        </p:blipFill>
        <p:spPr>
          <a:xfrm>
            <a:off x="4572000" y="1203323"/>
            <a:ext cx="4532233" cy="51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61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Properties of the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8499566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3.2 Disentanglement studies</a:t>
            </a:r>
          </a:p>
          <a:p>
            <a:endParaRPr lang="en-US" altLang="ko-KR" dirty="0"/>
          </a:p>
          <a:p>
            <a:pPr lvl="1"/>
            <a:r>
              <a:rPr lang="en-US" altLang="ko-KR" dirty="0"/>
              <a:t>Disentanglement</a:t>
            </a:r>
            <a:r>
              <a:rPr lang="ko-KR" altLang="en-US" dirty="0"/>
              <a:t>는 </a:t>
            </a:r>
            <a:r>
              <a:rPr lang="en-US" altLang="ko-KR" dirty="0"/>
              <a:t>linear subspace(</a:t>
            </a:r>
            <a:r>
              <a:rPr lang="ko-KR" altLang="en-US" dirty="0"/>
              <a:t>선형 하위공간</a:t>
            </a:r>
            <a:r>
              <a:rPr lang="en-US" altLang="ko-KR" dirty="0"/>
              <a:t>)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구성된 </a:t>
            </a:r>
            <a:r>
              <a:rPr lang="en-US" altLang="ko-KR" dirty="0"/>
              <a:t>latent space</a:t>
            </a:r>
            <a:r>
              <a:rPr lang="ko-KR" altLang="en-US" dirty="0"/>
              <a:t>를 의미 </a:t>
            </a:r>
            <a:r>
              <a:rPr lang="en-US" altLang="ko-KR" dirty="0"/>
              <a:t>(</a:t>
            </a:r>
            <a:r>
              <a:rPr lang="ko-KR" altLang="en-US" dirty="0"/>
              <a:t>즉 공간적으로 선형적인 구조를 가짐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아래 그림과 같이 </a:t>
            </a:r>
            <a:r>
              <a:rPr lang="en-US" altLang="ko-KR" dirty="0"/>
              <a:t>trainset</a:t>
            </a:r>
            <a:r>
              <a:rPr lang="ko-KR" altLang="en-US" dirty="0"/>
              <a:t>이 </a:t>
            </a:r>
            <a:r>
              <a:rPr lang="en-US" altLang="ko-KR" dirty="0"/>
              <a:t>(a)</a:t>
            </a:r>
            <a:r>
              <a:rPr lang="ko-KR" altLang="en-US" dirty="0"/>
              <a:t>와 같은 분포로 </a:t>
            </a:r>
            <a:r>
              <a:rPr lang="en-US" altLang="ko-KR" dirty="0"/>
              <a:t>feature</a:t>
            </a:r>
            <a:r>
              <a:rPr lang="ko-KR" altLang="en-US" dirty="0"/>
              <a:t>에 대한 </a:t>
            </a:r>
            <a:r>
              <a:rPr lang="en-US" altLang="ko-KR" dirty="0"/>
              <a:t>space</a:t>
            </a:r>
            <a:r>
              <a:rPr lang="ko-KR" altLang="en-US" dirty="0"/>
              <a:t>가 형성되어 있을 경우 일반적인 </a:t>
            </a:r>
            <a:r>
              <a:rPr lang="en-US" altLang="ko-KR" dirty="0"/>
              <a:t>latent space z</a:t>
            </a:r>
            <a:r>
              <a:rPr lang="ko-KR" altLang="en-US" dirty="0"/>
              <a:t>는 분포나 편향이 다르기 때문에 </a:t>
            </a:r>
            <a:r>
              <a:rPr lang="en-US" altLang="ko-KR" dirty="0"/>
              <a:t>non-linear</a:t>
            </a:r>
            <a:r>
              <a:rPr lang="ko-KR" altLang="en-US" dirty="0"/>
              <a:t>하게 </a:t>
            </a:r>
            <a:r>
              <a:rPr lang="en-US" altLang="ko-KR" dirty="0"/>
              <a:t>mapping</a:t>
            </a:r>
            <a:r>
              <a:rPr lang="ko-KR" altLang="en-US" dirty="0"/>
              <a:t> 될 수 밖에 없음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7EE93D-8BC9-40F3-B600-3234FA5517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256"/>
          <a:stretch/>
        </p:blipFill>
        <p:spPr>
          <a:xfrm>
            <a:off x="2093100" y="4610199"/>
            <a:ext cx="4957799" cy="205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93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Properties of the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8499566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3.2 Disentanglement studies</a:t>
            </a:r>
          </a:p>
          <a:p>
            <a:endParaRPr lang="en-US" altLang="ko-KR" dirty="0"/>
          </a:p>
          <a:p>
            <a:pPr lvl="1"/>
            <a:r>
              <a:rPr lang="ko-KR" altLang="en-US" dirty="0"/>
              <a:t>그러나 </a:t>
            </a:r>
            <a:r>
              <a:rPr lang="en-US" altLang="ko-KR" dirty="0"/>
              <a:t>mapping network f</a:t>
            </a:r>
            <a:r>
              <a:rPr lang="ko-KR" altLang="en-US" dirty="0"/>
              <a:t>를 통해 </a:t>
            </a:r>
            <a:r>
              <a:rPr lang="en-US" altLang="ko-KR" dirty="0"/>
              <a:t>z</a:t>
            </a:r>
            <a:r>
              <a:rPr lang="ko-KR" altLang="en-US" dirty="0"/>
              <a:t>는 </a:t>
            </a:r>
            <a:r>
              <a:rPr lang="en-US" altLang="ko-KR" dirty="0"/>
              <a:t>(a)</a:t>
            </a:r>
            <a:r>
              <a:rPr lang="ko-KR" altLang="en-US" dirty="0"/>
              <a:t>와 비슷한 형태로 유도됨</a:t>
            </a:r>
            <a:r>
              <a:rPr lang="en-US" altLang="ko-KR" dirty="0"/>
              <a:t>(w)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이렇게 생성된 </a:t>
            </a:r>
            <a:r>
              <a:rPr lang="en-US" altLang="ko-KR" dirty="0"/>
              <a:t>w</a:t>
            </a:r>
            <a:r>
              <a:rPr lang="ko-KR" altLang="en-US" dirty="0"/>
              <a:t>는 </a:t>
            </a:r>
            <a:r>
              <a:rPr lang="en-US" altLang="ko-KR" dirty="0"/>
              <a:t>z</a:t>
            </a:r>
            <a:r>
              <a:rPr lang="ko-KR" altLang="en-US" dirty="0"/>
              <a:t>에 비해서 </a:t>
            </a:r>
            <a:r>
              <a:rPr lang="en-US" altLang="ko-KR" dirty="0"/>
              <a:t>mapping</a:t>
            </a:r>
            <a:r>
              <a:rPr lang="ko-KR" altLang="en-US" dirty="0"/>
              <a:t>이</a:t>
            </a:r>
            <a:r>
              <a:rPr lang="en-US" altLang="ko-KR" dirty="0"/>
              <a:t> </a:t>
            </a:r>
            <a:r>
              <a:rPr lang="ko-KR" altLang="en-US" dirty="0"/>
              <a:t>원활하고 </a:t>
            </a:r>
            <a:r>
              <a:rPr lang="en-US" altLang="ko-KR" dirty="0"/>
              <a:t>realistic</a:t>
            </a:r>
            <a:r>
              <a:rPr lang="ko-KR" altLang="en-US" dirty="0"/>
              <a:t>한 이미지의 생성이 쉬워 짐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7EE93D-8BC9-40F3-B600-3234FA5517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256"/>
          <a:stretch/>
        </p:blipFill>
        <p:spPr>
          <a:xfrm>
            <a:off x="2093100" y="4610199"/>
            <a:ext cx="4957799" cy="205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415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Properties of the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8499566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3.3 Stochastic variation</a:t>
            </a:r>
          </a:p>
          <a:p>
            <a:endParaRPr lang="en-US" altLang="ko-KR" dirty="0"/>
          </a:p>
          <a:p>
            <a:pPr lvl="1"/>
            <a:r>
              <a:rPr lang="ko-KR" altLang="en-US" dirty="0"/>
              <a:t>사람의 얼굴에는 머리카락</a:t>
            </a:r>
            <a:r>
              <a:rPr lang="en-US" altLang="ko-KR" dirty="0"/>
              <a:t>, </a:t>
            </a:r>
            <a:r>
              <a:rPr lang="ko-KR" altLang="en-US" dirty="0"/>
              <a:t>기미 </a:t>
            </a:r>
            <a:r>
              <a:rPr lang="en-US" altLang="ko-KR" dirty="0"/>
              <a:t>,</a:t>
            </a:r>
            <a:r>
              <a:rPr lang="ko-KR" altLang="en-US" dirty="0"/>
              <a:t>주근깨</a:t>
            </a:r>
            <a:r>
              <a:rPr lang="en-US" altLang="ko-KR" dirty="0"/>
              <a:t>, </a:t>
            </a:r>
            <a:r>
              <a:rPr lang="ko-KR" altLang="en-US" dirty="0"/>
              <a:t>피부모공 등의 </a:t>
            </a:r>
            <a:r>
              <a:rPr lang="en-US" altLang="ko-KR" dirty="0"/>
              <a:t>stochastic</a:t>
            </a:r>
            <a:r>
              <a:rPr lang="ko-KR" altLang="en-US" dirty="0"/>
              <a:t>한 특징들이 존재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만약 이러한 특징들이 정확한 분포를 따른다면 이미지에 손실을 쥐 않고 특징을 추출할 수 있다는 생각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기존 </a:t>
            </a:r>
            <a:r>
              <a:rPr lang="en-US" altLang="ko-KR" dirty="0"/>
              <a:t>Generator</a:t>
            </a:r>
            <a:r>
              <a:rPr lang="ko-KR" altLang="en-US" dirty="0"/>
              <a:t>는 </a:t>
            </a:r>
            <a:r>
              <a:rPr lang="en-US" altLang="ko-KR" dirty="0"/>
              <a:t>z</a:t>
            </a:r>
            <a:r>
              <a:rPr lang="ko-KR" altLang="en-US" dirty="0"/>
              <a:t>라는 입력 하나에만 의존하기 때문에 </a:t>
            </a:r>
            <a:r>
              <a:rPr lang="en-US" altLang="ko-KR" dirty="0"/>
              <a:t>detail</a:t>
            </a:r>
            <a:r>
              <a:rPr lang="ko-KR" altLang="en-US" dirty="0"/>
              <a:t>한 특징의 변화가 힘들지만 </a:t>
            </a:r>
            <a:r>
              <a:rPr lang="en-US" altLang="ko-KR" dirty="0"/>
              <a:t>Style-GAN</a:t>
            </a:r>
            <a:r>
              <a:rPr lang="ko-KR" altLang="en-US" dirty="0"/>
              <a:t>은 </a:t>
            </a:r>
            <a:r>
              <a:rPr lang="en-US" altLang="ko-KR" dirty="0"/>
              <a:t>noise</a:t>
            </a:r>
            <a:r>
              <a:rPr lang="ko-KR" altLang="en-US" dirty="0"/>
              <a:t>를 추가하여 이러한 점을 개선했음 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82255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Properties of the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4249783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3.3 Stochastic variation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noise</a:t>
            </a:r>
            <a:r>
              <a:rPr lang="ko-KR" altLang="en-US" dirty="0"/>
              <a:t>를 적용했을 때 머리카락과 배경</a:t>
            </a:r>
            <a:r>
              <a:rPr lang="en-US" altLang="ko-KR" dirty="0"/>
              <a:t>, </a:t>
            </a:r>
            <a:r>
              <a:rPr lang="ko-KR" altLang="en-US" dirty="0"/>
              <a:t>피부 모공 등에서 더 디테일한 표현이 가능함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또한 </a:t>
            </a:r>
            <a:r>
              <a:rPr lang="en-US" altLang="ko-KR" dirty="0"/>
              <a:t>noise</a:t>
            </a:r>
            <a:r>
              <a:rPr lang="ko-KR" altLang="en-US" dirty="0"/>
              <a:t>는 </a:t>
            </a:r>
            <a:r>
              <a:rPr lang="en-US" altLang="ko-KR" dirty="0"/>
              <a:t>stochastic</a:t>
            </a:r>
            <a:r>
              <a:rPr lang="ko-KR" altLang="en-US" dirty="0"/>
              <a:t>한 측면에만 영향을 끼치고 </a:t>
            </a:r>
            <a:r>
              <a:rPr lang="en-US" altLang="ko-KR" dirty="0"/>
              <a:t>high-level</a:t>
            </a:r>
            <a:r>
              <a:rPr lang="ko-KR" altLang="en-US" dirty="0"/>
              <a:t>의 </a:t>
            </a:r>
            <a:r>
              <a:rPr lang="en-US" altLang="ko-KR" dirty="0"/>
              <a:t>style</a:t>
            </a:r>
            <a:r>
              <a:rPr lang="ko-KR" altLang="en-US" dirty="0"/>
              <a:t>은 그대로인 것을 알 수 있음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 descr="텍스트, 사람이(가) 표시된 사진&#10;&#10;자동 생성된 설명">
            <a:extLst>
              <a:ext uri="{FF2B5EF4-FFF2-40B4-BE49-F238E27FC236}">
                <a16:creationId xmlns:a16="http://schemas.microsoft.com/office/drawing/2014/main" id="{DD72FF64-5A1A-4538-9E98-82E1EA99CE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324824"/>
            <a:ext cx="4148003" cy="292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829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Properties of the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4249783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3.3 Stochastic variation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noise</a:t>
            </a:r>
            <a:r>
              <a:rPr lang="ko-KR" altLang="en-US" dirty="0"/>
              <a:t>를 특정 </a:t>
            </a:r>
            <a:r>
              <a:rPr lang="en-US" altLang="ko-KR" dirty="0"/>
              <a:t>layer</a:t>
            </a:r>
            <a:r>
              <a:rPr lang="ko-KR" altLang="en-US" dirty="0"/>
              <a:t>에 적용했을 때를 비교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(a)</a:t>
            </a:r>
            <a:r>
              <a:rPr lang="ko-KR" altLang="en-US" dirty="0"/>
              <a:t>는 </a:t>
            </a:r>
            <a:r>
              <a:rPr lang="en-US" altLang="ko-KR" dirty="0"/>
              <a:t>noise</a:t>
            </a:r>
            <a:r>
              <a:rPr lang="ko-KR" altLang="en-US" dirty="0"/>
              <a:t>를 전체 </a:t>
            </a:r>
            <a:r>
              <a:rPr lang="en-US" altLang="ko-KR" dirty="0"/>
              <a:t>layer</a:t>
            </a:r>
            <a:r>
              <a:rPr lang="ko-KR" altLang="en-US" dirty="0"/>
              <a:t>에 적용했을 때</a:t>
            </a:r>
            <a:r>
              <a:rPr lang="en-US" altLang="ko-KR" dirty="0"/>
              <a:t>, (b)</a:t>
            </a:r>
            <a:r>
              <a:rPr lang="ko-KR" altLang="en-US" dirty="0"/>
              <a:t>는 아예 적용하지 않았을 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(c)</a:t>
            </a:r>
            <a:r>
              <a:rPr lang="ko-KR" altLang="en-US" dirty="0"/>
              <a:t>는 </a:t>
            </a:r>
            <a:r>
              <a:rPr lang="en-US" altLang="ko-KR" dirty="0"/>
              <a:t>64~1024</a:t>
            </a:r>
            <a:r>
              <a:rPr lang="ko-KR" altLang="en-US" dirty="0"/>
              <a:t>의 </a:t>
            </a:r>
            <a:r>
              <a:rPr lang="en-US" altLang="ko-KR" dirty="0"/>
              <a:t>layer</a:t>
            </a:r>
            <a:r>
              <a:rPr lang="ko-KR" altLang="en-US" dirty="0"/>
              <a:t>에 적용했을 때</a:t>
            </a:r>
            <a:r>
              <a:rPr lang="en-US" altLang="ko-KR" dirty="0"/>
              <a:t>, (d)</a:t>
            </a:r>
            <a:r>
              <a:rPr lang="ko-KR" altLang="en-US" dirty="0"/>
              <a:t>는 </a:t>
            </a:r>
            <a:r>
              <a:rPr lang="en-US" altLang="ko-KR" dirty="0"/>
              <a:t>4~32</a:t>
            </a:r>
            <a:r>
              <a:rPr lang="ko-KR" altLang="en-US" dirty="0"/>
              <a:t>의 </a:t>
            </a:r>
            <a:r>
              <a:rPr lang="en-US" altLang="ko-KR" dirty="0"/>
              <a:t>layer</a:t>
            </a:r>
            <a:r>
              <a:rPr lang="ko-KR" altLang="en-US" dirty="0"/>
              <a:t>에 적용했을 때</a:t>
            </a:r>
            <a:endParaRPr lang="en-US" altLang="ko-KR" dirty="0"/>
          </a:p>
        </p:txBody>
      </p:sp>
      <p:pic>
        <p:nvPicPr>
          <p:cNvPr id="6" name="그림 5" descr="텍스트, 사람, 가장이(가) 표시된 사진&#10;&#10;자동 생성된 설명">
            <a:extLst>
              <a:ext uri="{FF2B5EF4-FFF2-40B4-BE49-F238E27FC236}">
                <a16:creationId xmlns:a16="http://schemas.microsoft.com/office/drawing/2014/main" id="{49022E86-207F-4B84-9AEB-181CA40812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63"/>
          <a:stretch/>
        </p:blipFill>
        <p:spPr>
          <a:xfrm>
            <a:off x="4572000" y="1666341"/>
            <a:ext cx="4362257" cy="424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332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Properties of the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4249783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3.3 Stochastic variation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앞쪽 </a:t>
            </a:r>
            <a:r>
              <a:rPr lang="en-US" altLang="ko-KR" dirty="0"/>
              <a:t>layer</a:t>
            </a:r>
            <a:r>
              <a:rPr lang="ko-KR" altLang="en-US" dirty="0"/>
              <a:t>에 적용할 수록 큰</a:t>
            </a:r>
            <a:r>
              <a:rPr lang="en-US" altLang="ko-KR" dirty="0"/>
              <a:t> scale</a:t>
            </a:r>
            <a:r>
              <a:rPr lang="ko-KR" altLang="en-US" dirty="0"/>
              <a:t>의 머리와 배경에 영향을 끼침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 후반 </a:t>
            </a:r>
            <a:r>
              <a:rPr lang="en-US" altLang="ko-KR" dirty="0"/>
              <a:t>layer</a:t>
            </a:r>
            <a:r>
              <a:rPr lang="ko-KR" altLang="en-US" dirty="0"/>
              <a:t>는 디테일한 머리의 </a:t>
            </a:r>
            <a:r>
              <a:rPr lang="ko-KR" altLang="en-US" dirty="0" err="1"/>
              <a:t>컬링</a:t>
            </a:r>
            <a:r>
              <a:rPr lang="en-US" altLang="ko-KR" dirty="0"/>
              <a:t>, </a:t>
            </a:r>
            <a:r>
              <a:rPr lang="ko-KR" altLang="en-US" dirty="0"/>
              <a:t>배경</a:t>
            </a:r>
            <a:r>
              <a:rPr lang="en-US" altLang="ko-KR" dirty="0"/>
              <a:t>, </a:t>
            </a:r>
            <a:r>
              <a:rPr lang="ko-KR" altLang="en-US" dirty="0"/>
              <a:t>피부 등에 영향을 줌</a:t>
            </a:r>
            <a:endParaRPr lang="en-US" altLang="ko-KR" dirty="0"/>
          </a:p>
        </p:txBody>
      </p:sp>
      <p:pic>
        <p:nvPicPr>
          <p:cNvPr id="6" name="그림 5" descr="텍스트, 사람, 가장이(가) 표시된 사진&#10;&#10;자동 생성된 설명">
            <a:extLst>
              <a:ext uri="{FF2B5EF4-FFF2-40B4-BE49-F238E27FC236}">
                <a16:creationId xmlns:a16="http://schemas.microsoft.com/office/drawing/2014/main" id="{49022E86-207F-4B84-9AEB-181CA40812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63"/>
          <a:stretch/>
        </p:blipFill>
        <p:spPr>
          <a:xfrm>
            <a:off x="4572000" y="1666341"/>
            <a:ext cx="4362257" cy="424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61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Result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8499566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pPr lvl="1"/>
            <a:r>
              <a:rPr lang="en-US" altLang="ko-KR" dirty="0"/>
              <a:t>Generator</a:t>
            </a:r>
            <a:r>
              <a:rPr lang="ko-KR" altLang="en-US" dirty="0"/>
              <a:t>의 구조 변경</a:t>
            </a:r>
            <a:r>
              <a:rPr lang="en-US" altLang="ko-KR" dirty="0"/>
              <a:t>, bilinear up/down sampling, </a:t>
            </a:r>
            <a:r>
              <a:rPr lang="ko-KR" altLang="en-US" dirty="0"/>
              <a:t>더 긴 학습</a:t>
            </a:r>
            <a:r>
              <a:rPr lang="en-US" altLang="ko-KR" dirty="0"/>
              <a:t>, </a:t>
            </a:r>
            <a:r>
              <a:rPr lang="ko-KR" altLang="en-US" dirty="0" err="1"/>
              <a:t>하이퍼</a:t>
            </a:r>
            <a:r>
              <a:rPr lang="ko-KR" altLang="en-US" dirty="0"/>
              <a:t> 파라미터 튜닝을 통해 기존에 비해 </a:t>
            </a:r>
            <a:r>
              <a:rPr lang="en-US" altLang="ko-KR" dirty="0"/>
              <a:t>FID</a:t>
            </a:r>
            <a:r>
              <a:rPr lang="ko-KR" altLang="en-US" dirty="0"/>
              <a:t>를 </a:t>
            </a:r>
            <a:r>
              <a:rPr lang="en-US" altLang="ko-KR" dirty="0"/>
              <a:t>20% </a:t>
            </a:r>
            <a:r>
              <a:rPr lang="ko-KR" altLang="en-US" dirty="0"/>
              <a:t>가량 향상하였음</a:t>
            </a:r>
            <a:endParaRPr lang="en-US" altLang="ko-KR" dirty="0"/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EE73B64-CEE4-4F6F-81D5-1BE0BF2981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59" y="3039892"/>
            <a:ext cx="6091282" cy="318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08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Conclusion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8499566" cy="5033555"/>
          </a:xfrm>
        </p:spPr>
        <p:txBody>
          <a:bodyPr>
            <a:normAutofit/>
          </a:bodyPr>
          <a:lstStyle/>
          <a:p>
            <a:pPr lvl="1"/>
            <a:endParaRPr lang="en-US" altLang="ko-KR" dirty="0"/>
          </a:p>
          <a:p>
            <a:pPr lvl="1"/>
            <a:r>
              <a:rPr lang="en-US" altLang="ko-KR" dirty="0"/>
              <a:t>Style-GAN</a:t>
            </a:r>
            <a:r>
              <a:rPr lang="ko-KR" altLang="en-US" dirty="0"/>
              <a:t>은 </a:t>
            </a:r>
            <a:r>
              <a:rPr lang="en-US" altLang="ko-KR" dirty="0"/>
              <a:t>high-level attributes</a:t>
            </a:r>
            <a:r>
              <a:rPr lang="ko-KR" altLang="en-US" dirty="0"/>
              <a:t>와 </a:t>
            </a:r>
            <a:r>
              <a:rPr lang="en-US" altLang="ko-KR" dirty="0"/>
              <a:t>stochastic effects</a:t>
            </a:r>
            <a:r>
              <a:rPr lang="ko-KR" altLang="en-US" dirty="0"/>
              <a:t>를 잘 나눠서 학습함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Intermediate</a:t>
            </a:r>
            <a:r>
              <a:rPr lang="ko-KR" altLang="en-US" dirty="0"/>
              <a:t> </a:t>
            </a:r>
            <a:r>
              <a:rPr lang="en-US" altLang="ko-KR" dirty="0"/>
              <a:t>latent</a:t>
            </a:r>
            <a:r>
              <a:rPr lang="ko-KR" altLang="en-US" dirty="0"/>
              <a:t> </a:t>
            </a:r>
            <a:r>
              <a:rPr lang="en-US" altLang="ko-KR" dirty="0"/>
              <a:t>space</a:t>
            </a:r>
            <a:r>
              <a:rPr lang="ko-KR" altLang="en-US" dirty="0"/>
              <a:t>를 통해 </a:t>
            </a:r>
            <a:r>
              <a:rPr lang="en-US" altLang="ko-KR" dirty="0"/>
              <a:t>high resolution</a:t>
            </a:r>
            <a:r>
              <a:rPr lang="ko-KR" altLang="en-US" dirty="0"/>
              <a:t>의 이미지를 </a:t>
            </a:r>
            <a:r>
              <a:rPr lang="en-US" altLang="ko-KR" dirty="0"/>
              <a:t>realistic</a:t>
            </a:r>
            <a:r>
              <a:rPr lang="ko-KR" altLang="en-US" dirty="0"/>
              <a:t>하게 만들 수 있었음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8589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1. Abstract &amp;  Introduction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2. Style-based Generator</a:t>
            </a:r>
          </a:p>
          <a:p>
            <a:endParaRPr lang="en-US" altLang="ko-KR" dirty="0"/>
          </a:p>
          <a:p>
            <a:r>
              <a:rPr lang="en-US" altLang="ko-KR" dirty="0"/>
              <a:t>3. Properties of the style-based generator</a:t>
            </a:r>
          </a:p>
          <a:p>
            <a:endParaRPr lang="en-US" altLang="ko-KR" dirty="0"/>
          </a:p>
          <a:p>
            <a:r>
              <a:rPr lang="en-US" altLang="ko-KR" dirty="0"/>
              <a:t>4. Result</a:t>
            </a:r>
          </a:p>
          <a:p>
            <a:endParaRPr lang="en-US" altLang="ko-KR" dirty="0"/>
          </a:p>
          <a:p>
            <a:r>
              <a:rPr lang="en-US" altLang="ko-KR" dirty="0"/>
              <a:t>5. Conclusion</a:t>
            </a:r>
          </a:p>
        </p:txBody>
      </p:sp>
    </p:spTree>
    <p:extLst>
      <p:ext uri="{BB962C8B-B14F-4D97-AF65-F5344CB8AC3E}">
        <p14:creationId xmlns:p14="http://schemas.microsoft.com/office/powerpoint/2010/main" val="509447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Abstract &amp; Introduction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Image</a:t>
            </a:r>
            <a:r>
              <a:rPr lang="ko-KR" altLang="en-US" dirty="0"/>
              <a:t> </a:t>
            </a:r>
            <a:r>
              <a:rPr lang="en-US" altLang="ko-KR" dirty="0"/>
              <a:t>generation</a:t>
            </a:r>
            <a:r>
              <a:rPr lang="ko-KR" altLang="en-US" dirty="0"/>
              <a:t> </a:t>
            </a:r>
            <a:r>
              <a:rPr lang="en-US" altLang="ko-KR" dirty="0"/>
              <a:t>task</a:t>
            </a:r>
            <a:r>
              <a:rPr lang="ko-KR" altLang="en-US" dirty="0"/>
              <a:t>의 동향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최근 </a:t>
            </a:r>
            <a:r>
              <a:rPr lang="en-US" altLang="ko-KR" dirty="0"/>
              <a:t>Generative Adversarial Network(GAN)</a:t>
            </a:r>
            <a:r>
              <a:rPr lang="ko-KR" altLang="en-US" dirty="0"/>
              <a:t>를 통해 큰 발전을 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그러나 </a:t>
            </a:r>
            <a:r>
              <a:rPr lang="en-US" altLang="ko-KR" dirty="0"/>
              <a:t>GAN</a:t>
            </a:r>
            <a:r>
              <a:rPr lang="ko-KR" altLang="en-US" dirty="0"/>
              <a:t>의 </a:t>
            </a:r>
            <a:r>
              <a:rPr lang="en-US" altLang="ko-KR" dirty="0"/>
              <a:t>Generator</a:t>
            </a:r>
            <a:r>
              <a:rPr lang="ko-KR" altLang="en-US" dirty="0"/>
              <a:t>는 </a:t>
            </a:r>
            <a:r>
              <a:rPr lang="en-US" altLang="ko-KR" dirty="0"/>
              <a:t>black box </a:t>
            </a:r>
            <a:r>
              <a:rPr lang="ko-KR" altLang="en-US" dirty="0"/>
              <a:t>모델이며</a:t>
            </a:r>
            <a:r>
              <a:rPr lang="en-US" altLang="ko-KR" dirty="0"/>
              <a:t>, </a:t>
            </a:r>
            <a:r>
              <a:rPr lang="ko-KR" altLang="en-US" dirty="0"/>
              <a:t>이전의 연구에서는 </a:t>
            </a:r>
            <a:r>
              <a:rPr lang="en-US" altLang="ko-KR" dirty="0"/>
              <a:t>Stochastic</a:t>
            </a:r>
            <a:r>
              <a:rPr lang="ko-KR" altLang="en-US" dirty="0"/>
              <a:t> </a:t>
            </a:r>
            <a:r>
              <a:rPr lang="en-US" altLang="ko-KR" dirty="0"/>
              <a:t>feature</a:t>
            </a:r>
            <a:r>
              <a:rPr lang="ko-KR" altLang="en-US" dirty="0"/>
              <a:t>에 대한 이해가 부족했음</a:t>
            </a:r>
            <a:endParaRPr lang="en-US" altLang="ko-KR" dirty="0"/>
          </a:p>
          <a:p>
            <a:pPr lvl="1"/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(Stochastic feature</a:t>
            </a:r>
            <a:r>
              <a:rPr lang="ko-KR" altLang="en-US" dirty="0"/>
              <a:t>란</a:t>
            </a:r>
            <a:r>
              <a:rPr lang="en-US" altLang="ko-KR" dirty="0"/>
              <a:t>? </a:t>
            </a:r>
            <a:r>
              <a:rPr lang="ko-KR" altLang="en-US" dirty="0"/>
              <a:t>주근깨</a:t>
            </a:r>
            <a:r>
              <a:rPr lang="en-US" altLang="ko-KR" dirty="0"/>
              <a:t>, </a:t>
            </a:r>
            <a:r>
              <a:rPr lang="ko-KR" altLang="en-US" dirty="0"/>
              <a:t>머리카락</a:t>
            </a:r>
            <a:r>
              <a:rPr lang="en-US" altLang="ko-KR" dirty="0"/>
              <a:t>, </a:t>
            </a:r>
            <a:r>
              <a:rPr lang="ko-KR" altLang="en-US" dirty="0"/>
              <a:t>모공과 같은 특징을 의미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59871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Abstract &amp; Introduction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pPr lvl="1"/>
            <a:r>
              <a:rPr lang="ko-KR" altLang="en-US" dirty="0"/>
              <a:t>이를 해결하기 위해 논문의 저자는 </a:t>
            </a:r>
            <a:r>
              <a:rPr lang="en-US" altLang="ko-KR" dirty="0"/>
              <a:t>Style Transfer</a:t>
            </a:r>
            <a:r>
              <a:rPr lang="ko-KR" altLang="en-US" dirty="0"/>
              <a:t>를 제어할 수 있는 새로운 </a:t>
            </a:r>
            <a:r>
              <a:rPr lang="en-US" altLang="ko-KR" dirty="0"/>
              <a:t>Generator Architecture</a:t>
            </a:r>
            <a:r>
              <a:rPr lang="ko-KR" altLang="en-US" dirty="0"/>
              <a:t>를 제안</a:t>
            </a:r>
          </a:p>
          <a:p>
            <a:endParaRPr lang="ko-KR" altLang="en-US" dirty="0"/>
          </a:p>
          <a:p>
            <a:pPr lvl="1"/>
            <a:r>
              <a:rPr lang="en-US" altLang="ko-KR" dirty="0"/>
              <a:t>Input</a:t>
            </a:r>
            <a:r>
              <a:rPr lang="ko-KR" altLang="en-US" dirty="0"/>
              <a:t> </a:t>
            </a:r>
            <a:r>
              <a:rPr lang="en-US" altLang="ko-KR" dirty="0"/>
              <a:t>latent space</a:t>
            </a:r>
            <a:r>
              <a:rPr lang="ko-KR" altLang="en-US" dirty="0"/>
              <a:t>는 </a:t>
            </a:r>
            <a:r>
              <a:rPr lang="en-US" altLang="ko-KR" dirty="0"/>
              <a:t>train dataset</a:t>
            </a:r>
            <a:r>
              <a:rPr lang="ko-KR" altLang="en-US" dirty="0"/>
              <a:t>의 확률분포를 따라 학습하며 피할 수 없이 엉키게 된다고 주장 함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따라서 기존보다 </a:t>
            </a:r>
            <a:r>
              <a:rPr lang="en-US" altLang="ko-KR" dirty="0"/>
              <a:t>latent space</a:t>
            </a:r>
            <a:r>
              <a:rPr lang="ko-KR" altLang="en-US" dirty="0"/>
              <a:t>를 분리</a:t>
            </a:r>
            <a:r>
              <a:rPr lang="en-US" altLang="ko-KR" dirty="0"/>
              <a:t>(disentangled)</a:t>
            </a:r>
            <a:r>
              <a:rPr lang="ko-KR" altLang="en-US" dirty="0"/>
              <a:t>하기 쉽도록 만들어주는 방식을 제안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마지막으로 기존의 고해상도 </a:t>
            </a:r>
            <a:r>
              <a:rPr lang="en-US" altLang="ko-KR" dirty="0"/>
              <a:t>human face dataset</a:t>
            </a:r>
            <a:r>
              <a:rPr lang="ko-KR" altLang="en-US" dirty="0"/>
              <a:t>보다 더 높은 품질과 다양성을 제공해주는 </a:t>
            </a:r>
            <a:r>
              <a:rPr lang="en-US" altLang="ko-KR" dirty="0"/>
              <a:t>FFHQ </a:t>
            </a:r>
            <a:r>
              <a:rPr lang="ko-KR" altLang="en-US" dirty="0"/>
              <a:t>데이터셋을 제시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84207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4249783" cy="5033555"/>
          </a:xfrm>
        </p:spPr>
        <p:txBody>
          <a:bodyPr>
            <a:normAutofit lnSpcReduction="10000"/>
          </a:bodyPr>
          <a:lstStyle/>
          <a:p>
            <a:endParaRPr lang="en-US" altLang="ko-KR" dirty="0"/>
          </a:p>
          <a:p>
            <a:r>
              <a:rPr lang="en-US" altLang="ko-KR" dirty="0"/>
              <a:t>Mapping network f</a:t>
            </a:r>
          </a:p>
          <a:p>
            <a:endParaRPr lang="en-US" altLang="ko-KR" dirty="0"/>
          </a:p>
          <a:p>
            <a:pPr lvl="1"/>
            <a:r>
              <a:rPr lang="ko-KR" altLang="en-US" dirty="0"/>
              <a:t>일반적으로 </a:t>
            </a:r>
            <a:r>
              <a:rPr lang="en-US" altLang="ko-KR" dirty="0"/>
              <a:t>latent code</a:t>
            </a:r>
            <a:r>
              <a:rPr lang="ko-KR" altLang="en-US" dirty="0"/>
              <a:t>는 </a:t>
            </a:r>
            <a:r>
              <a:rPr lang="en-US" altLang="ko-KR" dirty="0"/>
              <a:t>Generator</a:t>
            </a:r>
            <a:r>
              <a:rPr lang="ko-KR" altLang="en-US" dirty="0"/>
              <a:t>의 입력 계층에 전달됨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Style-GAN</a:t>
            </a:r>
            <a:r>
              <a:rPr lang="ko-KR" altLang="en-US" dirty="0"/>
              <a:t>은 여기서 입력 레이어를 없애 버리고 학습된 </a:t>
            </a:r>
            <a:r>
              <a:rPr lang="en-US" altLang="ko-KR" dirty="0"/>
              <a:t>Constant layer</a:t>
            </a:r>
            <a:r>
              <a:rPr lang="ko-KR" altLang="en-US" dirty="0"/>
              <a:t>에서 시작하도록 만들었음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Latent code z</a:t>
            </a:r>
            <a:r>
              <a:rPr lang="ko-KR" altLang="en-US" dirty="0"/>
              <a:t>에 대하여 </a:t>
            </a:r>
            <a:r>
              <a:rPr lang="en-US" altLang="ko-KR" dirty="0"/>
              <a:t>non-linear mapping network</a:t>
            </a:r>
            <a:r>
              <a:rPr lang="ko-KR" altLang="en-US" dirty="0"/>
              <a:t>인    </a:t>
            </a:r>
            <a:r>
              <a:rPr lang="en-US" altLang="ko-KR" dirty="0"/>
              <a:t>f: Z-&gt;W</a:t>
            </a:r>
            <a:r>
              <a:rPr lang="ko-KR" altLang="en-US" dirty="0"/>
              <a:t>가 </a:t>
            </a:r>
            <a:r>
              <a:rPr lang="en-US" altLang="ko-KR" dirty="0"/>
              <a:t>w</a:t>
            </a:r>
            <a:r>
              <a:rPr lang="ko-KR" altLang="en-US" dirty="0"/>
              <a:t>를 생성함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14C6B8A-3186-47BA-B83F-D6631216C1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443" y="1977457"/>
            <a:ext cx="4161340" cy="362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185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4249783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Mapping network f</a:t>
            </a:r>
          </a:p>
          <a:p>
            <a:endParaRPr lang="en-US" altLang="ko-KR" dirty="0"/>
          </a:p>
          <a:p>
            <a:pPr lvl="1"/>
            <a:r>
              <a:rPr lang="en-US" altLang="ko-KR" dirty="0"/>
              <a:t>w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차원은 </a:t>
            </a:r>
            <a:r>
              <a:rPr lang="en-US" altLang="ko-KR" dirty="0"/>
              <a:t>512</a:t>
            </a:r>
            <a:r>
              <a:rPr lang="ko-KR" altLang="en-US" dirty="0"/>
              <a:t>로</a:t>
            </a:r>
            <a:r>
              <a:rPr lang="en-US" altLang="ko-KR" dirty="0"/>
              <a:t>, mapping</a:t>
            </a:r>
            <a:r>
              <a:rPr lang="ko-KR" altLang="en-US" dirty="0"/>
              <a:t> </a:t>
            </a:r>
            <a:r>
              <a:rPr lang="en-US" altLang="ko-KR" dirty="0"/>
              <a:t>network f</a:t>
            </a:r>
            <a:r>
              <a:rPr lang="ko-KR" altLang="en-US" dirty="0"/>
              <a:t>는 </a:t>
            </a:r>
            <a:r>
              <a:rPr lang="en-US" altLang="ko-KR" dirty="0"/>
              <a:t>8</a:t>
            </a:r>
            <a:r>
              <a:rPr lang="ko-KR" altLang="en-US" dirty="0"/>
              <a:t>개의 </a:t>
            </a:r>
            <a:r>
              <a:rPr lang="en-US" altLang="ko-KR" dirty="0" err="1"/>
              <a:t>mlp</a:t>
            </a:r>
            <a:r>
              <a:rPr lang="ko-KR" altLang="en-US" dirty="0"/>
              <a:t>로 구성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Intermediate latent space w</a:t>
            </a:r>
            <a:r>
              <a:rPr lang="ko-KR" altLang="en-US" dirty="0"/>
              <a:t>는 </a:t>
            </a:r>
            <a:r>
              <a:rPr lang="en-US" altLang="ko-KR" dirty="0"/>
              <a:t>synthesis network g</a:t>
            </a:r>
            <a:r>
              <a:rPr lang="ko-KR" altLang="en-US" dirty="0"/>
              <a:t>의 중간에 삽입되며 </a:t>
            </a:r>
            <a:r>
              <a:rPr lang="en-US" altLang="ko-KR" dirty="0" err="1"/>
              <a:t>AdaIN</a:t>
            </a:r>
            <a:r>
              <a:rPr lang="ko-KR" altLang="en-US" dirty="0"/>
              <a:t>을 통해 각 </a:t>
            </a:r>
            <a:r>
              <a:rPr lang="en-US" altLang="ko-KR" dirty="0"/>
              <a:t>convolution layer</a:t>
            </a:r>
            <a:r>
              <a:rPr lang="ko-KR" altLang="en-US" dirty="0"/>
              <a:t>로 입력됨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6" name="Picture 2" descr="0_6lEwRXKiA8WGRlEc">
            <a:extLst>
              <a:ext uri="{FF2B5EF4-FFF2-40B4-BE49-F238E27FC236}">
                <a16:creationId xmlns:a16="http://schemas.microsoft.com/office/drawing/2014/main" id="{E66F48FC-8EF9-4E3C-BBB0-537D38B0E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99" y="3609775"/>
            <a:ext cx="4145487" cy="1972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8695ABD-94AD-4167-AB42-ABD3330F2C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2132157"/>
            <a:ext cx="4145487" cy="61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530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8499566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Gaussian noise</a:t>
            </a:r>
          </a:p>
          <a:p>
            <a:endParaRPr lang="en-US" altLang="ko-KR" dirty="0"/>
          </a:p>
          <a:p>
            <a:pPr lvl="1"/>
            <a:r>
              <a:rPr lang="en-US" altLang="ko-KR" dirty="0"/>
              <a:t>Stochastic</a:t>
            </a:r>
            <a:r>
              <a:rPr lang="ko-KR" altLang="en-US" dirty="0"/>
              <a:t> </a:t>
            </a:r>
            <a:r>
              <a:rPr lang="en-US" altLang="ko-KR" dirty="0"/>
              <a:t>detail</a:t>
            </a:r>
            <a:r>
              <a:rPr lang="ko-KR" altLang="en-US" dirty="0"/>
              <a:t>을 </a:t>
            </a:r>
            <a:r>
              <a:rPr lang="en-US" altLang="ko-KR" dirty="0"/>
              <a:t>generator</a:t>
            </a:r>
            <a:r>
              <a:rPr lang="ko-KR" altLang="en-US" dirty="0"/>
              <a:t>에 적용할 수 있도록 </a:t>
            </a:r>
            <a:r>
              <a:rPr lang="en-US" altLang="ko-KR" dirty="0"/>
              <a:t>Gaussian noise</a:t>
            </a:r>
            <a:r>
              <a:rPr lang="ko-KR" altLang="en-US" dirty="0"/>
              <a:t>를 각 계층의 </a:t>
            </a:r>
            <a:r>
              <a:rPr lang="en-US" altLang="ko-KR" dirty="0"/>
              <a:t>convolution</a:t>
            </a:r>
            <a:r>
              <a:rPr lang="ko-KR" altLang="en-US" dirty="0"/>
              <a:t> 출력에 삽입</a:t>
            </a:r>
            <a:endParaRPr lang="en-US" altLang="ko-KR" dirty="0"/>
          </a:p>
        </p:txBody>
      </p:sp>
      <p:pic>
        <p:nvPicPr>
          <p:cNvPr id="2050" name="Picture 2" descr="1_GwchALioRMC1xlj7Bh0ZMg">
            <a:extLst>
              <a:ext uri="{FF2B5EF4-FFF2-40B4-BE49-F238E27FC236}">
                <a16:creationId xmlns:a16="http://schemas.microsoft.com/office/drawing/2014/main" id="{78B6F189-021F-4471-B0EB-9C308192F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550" y="3429000"/>
            <a:ext cx="5676900" cy="293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742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8499566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r>
              <a:rPr lang="ko-KR" altLang="en-US" dirty="0"/>
              <a:t>요약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Style-GAN</a:t>
            </a:r>
            <a:r>
              <a:rPr lang="ko-KR" altLang="en-US" dirty="0"/>
              <a:t>의 새로운 </a:t>
            </a:r>
            <a:r>
              <a:rPr lang="en-US" altLang="ko-KR" dirty="0"/>
              <a:t>Generator</a:t>
            </a:r>
            <a:r>
              <a:rPr lang="ko-KR" altLang="en-US" dirty="0"/>
              <a:t>는 </a:t>
            </a:r>
            <a:r>
              <a:rPr lang="en-US" altLang="ko-KR" dirty="0"/>
              <a:t>Mapping network f</a:t>
            </a:r>
            <a:r>
              <a:rPr lang="ko-KR" altLang="en-US" dirty="0"/>
              <a:t>와 </a:t>
            </a:r>
            <a:r>
              <a:rPr lang="en-US" altLang="ko-KR" dirty="0"/>
              <a:t>Synthesis network g</a:t>
            </a:r>
            <a:r>
              <a:rPr lang="ko-KR" altLang="en-US" dirty="0"/>
              <a:t>로 구분됨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G</a:t>
            </a:r>
            <a:r>
              <a:rPr lang="ko-KR" altLang="en-US" dirty="0"/>
              <a:t>는 기존처럼 </a:t>
            </a:r>
            <a:r>
              <a:rPr lang="en-US" altLang="ko-KR" dirty="0"/>
              <a:t>latent space z</a:t>
            </a:r>
            <a:r>
              <a:rPr lang="ko-KR" altLang="en-US" dirty="0"/>
              <a:t>를 입력으로 두지 않는 대신 </a:t>
            </a:r>
            <a:r>
              <a:rPr lang="en-US" altLang="ko-KR" dirty="0"/>
              <a:t>constant tensor</a:t>
            </a:r>
            <a:r>
              <a:rPr lang="ko-KR" altLang="en-US" dirty="0"/>
              <a:t>를 입력으로 받음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Latent space</a:t>
            </a:r>
            <a:r>
              <a:rPr lang="ko-KR" altLang="en-US" dirty="0"/>
              <a:t>는 </a:t>
            </a:r>
            <a:r>
              <a:rPr lang="en-US" altLang="ko-KR" dirty="0"/>
              <a:t>f</a:t>
            </a:r>
            <a:r>
              <a:rPr lang="ko-KR" altLang="en-US" dirty="0"/>
              <a:t>를 통해 </a:t>
            </a:r>
            <a:r>
              <a:rPr lang="en-US" altLang="ko-KR" dirty="0"/>
              <a:t>intermediate latent space w</a:t>
            </a:r>
            <a:r>
              <a:rPr lang="ko-KR" altLang="en-US" dirty="0"/>
              <a:t>로 변환되고</a:t>
            </a:r>
            <a:r>
              <a:rPr lang="en-US" altLang="ko-KR" dirty="0"/>
              <a:t> </a:t>
            </a:r>
            <a:r>
              <a:rPr lang="en-US" altLang="ko-KR" dirty="0" err="1"/>
              <a:t>adaIN</a:t>
            </a:r>
            <a:r>
              <a:rPr lang="ko-KR" altLang="en-US" dirty="0"/>
              <a:t>을 통해 </a:t>
            </a:r>
            <a:r>
              <a:rPr lang="en-US" altLang="ko-KR" dirty="0"/>
              <a:t>g</a:t>
            </a:r>
            <a:r>
              <a:rPr lang="ko-KR" altLang="en-US" dirty="0"/>
              <a:t>의 중간 </a:t>
            </a:r>
            <a:r>
              <a:rPr lang="en-US" altLang="ko-KR" dirty="0"/>
              <a:t>layer</a:t>
            </a:r>
            <a:r>
              <a:rPr lang="ko-KR" altLang="en-US" dirty="0"/>
              <a:t>에 삽입됨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마찬가지로 </a:t>
            </a:r>
            <a:r>
              <a:rPr lang="en-US" altLang="ko-KR" dirty="0"/>
              <a:t>noise</a:t>
            </a:r>
            <a:r>
              <a:rPr lang="ko-KR" altLang="en-US" dirty="0"/>
              <a:t>를 중간중간 입력으로 받아 옴</a:t>
            </a:r>
            <a:r>
              <a:rPr lang="en-US" altLang="ko-KR" dirty="0"/>
              <a:t>, </a:t>
            </a:r>
            <a:r>
              <a:rPr lang="ko-KR" altLang="en-US" dirty="0"/>
              <a:t>여기서 </a:t>
            </a:r>
            <a:r>
              <a:rPr lang="en-US" altLang="ko-KR" dirty="0"/>
              <a:t>w</a:t>
            </a:r>
            <a:r>
              <a:rPr lang="ko-KR" altLang="en-US" dirty="0"/>
              <a:t>는 생성하는 이미지의 </a:t>
            </a:r>
            <a:r>
              <a:rPr lang="en-US" altLang="ko-KR" dirty="0"/>
              <a:t>style</a:t>
            </a:r>
            <a:r>
              <a:rPr lang="ko-KR" altLang="en-US" dirty="0"/>
              <a:t>을</a:t>
            </a:r>
            <a:r>
              <a:rPr lang="en-US" altLang="ko-KR" dirty="0"/>
              <a:t>, noise</a:t>
            </a:r>
            <a:r>
              <a:rPr lang="ko-KR" altLang="en-US" dirty="0"/>
              <a:t>는 </a:t>
            </a:r>
            <a:r>
              <a:rPr lang="en-US" altLang="ko-KR" dirty="0"/>
              <a:t>style</a:t>
            </a:r>
            <a:r>
              <a:rPr lang="ko-KR" altLang="en-US" dirty="0"/>
              <a:t>에 대한 디테일을 관장함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88583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Properties of the style-based generator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2217" y="1271450"/>
            <a:ext cx="8499566" cy="5033555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pPr lvl="1"/>
            <a:r>
              <a:rPr lang="en-US" altLang="ko-KR" dirty="0"/>
              <a:t>Style-GAN</a:t>
            </a:r>
            <a:r>
              <a:rPr lang="ko-KR" altLang="en-US" dirty="0"/>
              <a:t>의 </a:t>
            </a:r>
            <a:r>
              <a:rPr lang="en-US" altLang="ko-KR" dirty="0"/>
              <a:t>Generator</a:t>
            </a:r>
            <a:r>
              <a:rPr lang="ko-KR" altLang="en-US" dirty="0"/>
              <a:t>는 여러 </a:t>
            </a:r>
            <a:r>
              <a:rPr lang="en-US" altLang="ko-KR" dirty="0"/>
              <a:t>style</a:t>
            </a:r>
            <a:r>
              <a:rPr lang="ko-KR" altLang="en-US" dirty="0"/>
              <a:t>에 대한 </a:t>
            </a:r>
            <a:r>
              <a:rPr lang="en-US" altLang="ko-KR" dirty="0"/>
              <a:t>scale</a:t>
            </a:r>
            <a:r>
              <a:rPr lang="ko-KR" altLang="en-US" dirty="0"/>
              <a:t>별 수정을 통해 이미지의 합성이 가능함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3.1 Style mixing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학습 중 </a:t>
            </a:r>
            <a:r>
              <a:rPr lang="en-US" altLang="ko-KR" dirty="0"/>
              <a:t>latent code</a:t>
            </a:r>
            <a:r>
              <a:rPr lang="ko-KR" altLang="en-US" dirty="0"/>
              <a:t>를 </a:t>
            </a:r>
            <a:r>
              <a:rPr lang="en-US" altLang="ko-KR" dirty="0"/>
              <a:t>2</a:t>
            </a:r>
            <a:r>
              <a:rPr lang="ko-KR" altLang="en-US" dirty="0"/>
              <a:t>개 사용하여 특정한 비율만큼 </a:t>
            </a:r>
            <a:r>
              <a:rPr lang="en-US" altLang="ko-KR" dirty="0"/>
              <a:t>style</a:t>
            </a:r>
            <a:r>
              <a:rPr lang="ko-KR" altLang="en-US" dirty="0"/>
              <a:t>을 섞은 </a:t>
            </a:r>
            <a:r>
              <a:rPr lang="en-US" altLang="ko-KR" dirty="0"/>
              <a:t>mixing regularization</a:t>
            </a:r>
            <a:r>
              <a:rPr lang="ko-KR" altLang="en-US" dirty="0"/>
              <a:t>이 가능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40261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1770</TotalTime>
  <Words>859</Words>
  <Application>Microsoft Office PowerPoint</Application>
  <PresentationFormat>화면 슬라이드 쇼(4:3)</PresentationFormat>
  <Paragraphs>155</Paragraphs>
  <Slides>18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Malgun Gothic Semilight</vt:lpstr>
      <vt:lpstr>맑은 고딕</vt:lpstr>
      <vt:lpstr>Arial</vt:lpstr>
      <vt:lpstr>Calibri</vt:lpstr>
      <vt:lpstr>Calibri Light</vt:lpstr>
      <vt:lpstr>Wingdings 2</vt:lpstr>
      <vt:lpstr>Office 테마</vt:lpstr>
      <vt:lpstr>Style-GAN</vt:lpstr>
      <vt:lpstr>Contents</vt:lpstr>
      <vt:lpstr>1. Abstract &amp; Introduction</vt:lpstr>
      <vt:lpstr>1. Abstract &amp; Introduction</vt:lpstr>
      <vt:lpstr>2. Style-Based Generator</vt:lpstr>
      <vt:lpstr>2. Style-Based Generator</vt:lpstr>
      <vt:lpstr>2. Style-Based Generator</vt:lpstr>
      <vt:lpstr>2. Style-Based Generator</vt:lpstr>
      <vt:lpstr>3. Properties of the style-based generator</vt:lpstr>
      <vt:lpstr>3. Properties of the style-based generator</vt:lpstr>
      <vt:lpstr>3. Properties of the style-based generator</vt:lpstr>
      <vt:lpstr>3. Properties of the style-based generator</vt:lpstr>
      <vt:lpstr>3. Properties of the style-based generator</vt:lpstr>
      <vt:lpstr>3. Properties of the style-based generator</vt:lpstr>
      <vt:lpstr>3. Properties of the style-based generator</vt:lpstr>
      <vt:lpstr>3. Properties of the style-based generator</vt:lpstr>
      <vt:lpstr>4. Result</vt:lpstr>
      <vt:lpstr>5.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CT Ratio 측정 자동화 솔루션</dc:title>
  <dc:creator>Blee</dc:creator>
  <cp:lastModifiedBy>한동현</cp:lastModifiedBy>
  <cp:revision>75</cp:revision>
  <dcterms:created xsi:type="dcterms:W3CDTF">2020-01-31T06:40:47Z</dcterms:created>
  <dcterms:modified xsi:type="dcterms:W3CDTF">2022-01-20T13:35:36Z</dcterms:modified>
</cp:coreProperties>
</file>

<file path=docProps/thumbnail.jpeg>
</file>